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72" r:id="rId2"/>
  </p:sldIdLst>
  <p:sldSz cx="13271500" cy="46799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9" userDrawn="1">
          <p15:clr>
            <a:srgbClr val="A4A3A4"/>
          </p15:clr>
        </p15:guide>
        <p15:guide id="2" orient="horz" pos="266" userDrawn="1">
          <p15:clr>
            <a:srgbClr val="A4A3A4"/>
          </p15:clr>
        </p15:guide>
        <p15:guide id="6" pos="4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BEBE"/>
    <a:srgbClr val="D95F02"/>
    <a:srgbClr val="1B9E77"/>
    <a:srgbClr val="E6E6E6"/>
    <a:srgbClr val="746FB4"/>
    <a:srgbClr val="209E77"/>
    <a:srgbClr val="E7AB06"/>
    <a:srgbClr val="FFFFFF"/>
    <a:srgbClr val="F5C9C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5" d="100"/>
          <a:sy n="75" d="100"/>
        </p:scale>
        <p:origin x="68" y="424"/>
      </p:cViewPr>
      <p:guideLst>
        <p:guide orient="horz" pos="639"/>
        <p:guide orient="horz" pos="266"/>
        <p:guide pos="4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31-01-2022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31-01-2022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431925" y="685800"/>
            <a:ext cx="9721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431925" y="685800"/>
            <a:ext cx="97218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325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3271500" cy="467995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472104"/>
            <a:ext cx="6487138" cy="3735522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63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63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63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5" y="2766210"/>
            <a:ext cx="5384635" cy="61400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0" y="2052196"/>
            <a:ext cx="5384634" cy="495724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42" indent="0" algn="ctr">
              <a:buNone/>
              <a:defRPr sz="2000"/>
            </a:lvl2pPr>
            <a:lvl3pPr marL="914482" indent="0" algn="ctr">
              <a:buNone/>
              <a:defRPr sz="1801"/>
            </a:lvl3pPr>
            <a:lvl4pPr marL="1371722" indent="0" algn="ctr">
              <a:buNone/>
              <a:defRPr sz="1600"/>
            </a:lvl4pPr>
            <a:lvl5pPr marL="1828965" indent="0" algn="ctr">
              <a:buNone/>
              <a:defRPr sz="1600"/>
            </a:lvl5pPr>
            <a:lvl6pPr marL="2286206" indent="0" algn="ctr">
              <a:buNone/>
              <a:defRPr sz="1600"/>
            </a:lvl6pPr>
            <a:lvl7pPr marL="2743446" indent="0" algn="ctr">
              <a:buNone/>
              <a:defRPr sz="1600"/>
            </a:lvl7pPr>
            <a:lvl8pPr marL="3200688" indent="0" algn="ctr">
              <a:buNone/>
              <a:defRPr sz="1600"/>
            </a:lvl8pPr>
            <a:lvl9pPr marL="3657929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696195"/>
            <a:ext cx="5384634" cy="918122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41121" y="1115824"/>
            <a:ext cx="11987551" cy="3190383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423581"/>
            <a:ext cx="11987550" cy="59041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28509"/>
            <a:ext cx="13271500" cy="445144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796460" y="3346233"/>
            <a:ext cx="6475040" cy="954557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8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28509"/>
            <a:ext cx="13271500" cy="445144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3346233"/>
            <a:ext cx="6475040" cy="954557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8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2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2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28509"/>
            <a:ext cx="13271500" cy="445144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796460" y="1389902"/>
            <a:ext cx="6475040" cy="2910886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202" indent="-357220">
              <a:defRPr>
                <a:solidFill>
                  <a:schemeClr val="bg1"/>
                </a:solidFill>
              </a:defRPr>
            </a:lvl2pPr>
            <a:lvl3pPr marL="719202" indent="-358807">
              <a:defRPr>
                <a:solidFill>
                  <a:schemeClr val="bg1"/>
                </a:solidFill>
              </a:defRPr>
            </a:lvl3pPr>
            <a:lvl4pPr marL="719202" indent="-358807">
              <a:defRPr>
                <a:solidFill>
                  <a:schemeClr val="bg1"/>
                </a:solidFill>
              </a:defRPr>
            </a:lvl4pPr>
            <a:lvl5pPr marL="719202" indent="-358807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228509"/>
            <a:ext cx="13271500" cy="445144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1389902"/>
            <a:ext cx="6475040" cy="2910886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202" indent="-358807">
              <a:defRPr>
                <a:solidFill>
                  <a:schemeClr val="bg1"/>
                </a:solidFill>
              </a:defRPr>
            </a:lvl2pPr>
            <a:lvl3pPr marL="719202" indent="-358807">
              <a:defRPr>
                <a:solidFill>
                  <a:schemeClr val="bg1"/>
                </a:solidFill>
              </a:defRPr>
            </a:lvl3pPr>
            <a:lvl4pPr marL="719202" indent="-358807">
              <a:defRPr>
                <a:solidFill>
                  <a:schemeClr val="bg1"/>
                </a:solidFill>
              </a:defRPr>
            </a:lvl4pPr>
            <a:lvl5pPr marL="719202" indent="-358807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21" y="423580"/>
            <a:ext cx="11987551" cy="3877841"/>
          </a:xfrm>
          <a:noFill/>
        </p:spPr>
        <p:txBody>
          <a:bodyPr lIns="0" tIns="0" rIns="0" bIns="0"/>
          <a:lstStyle>
            <a:lvl1pPr marL="449303" indent="-449303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1" b="0" kern="1200" cap="all" spc="239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303" indent="-449303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1" b="0" kern="1200" cap="all" spc="239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303" indent="-449303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1" b="0" kern="1200" cap="all" spc="239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303" indent="-449303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1" b="0" kern="1200" cap="all" spc="239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303" indent="-449303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1" b="0" kern="1200" cap="all" spc="239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58591" y="418239"/>
            <a:ext cx="1271001" cy="2401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21" y="1111493"/>
            <a:ext cx="11987551" cy="2807969"/>
          </a:xfrm>
          <a:noFill/>
        </p:spPr>
        <p:txBody>
          <a:bodyPr lIns="0" tIns="0" rIns="0" bIns="0" anchor="t" anchorCtr="0"/>
          <a:lstStyle>
            <a:lvl1pPr marL="0" indent="0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1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1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1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1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82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1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4316" y="4050068"/>
            <a:ext cx="11995181" cy="250720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4" y="1111493"/>
            <a:ext cx="5832989" cy="3189932"/>
          </a:xfrm>
          <a:noFill/>
        </p:spPr>
        <p:txBody>
          <a:bodyPr lIns="0" tIns="0" rIns="0" bIns="0"/>
          <a:lstStyle>
            <a:lvl1pPr marL="0" indent="0" algn="r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797412" y="1111493"/>
            <a:ext cx="5831261" cy="3189932"/>
          </a:xfrm>
          <a:noFill/>
        </p:spPr>
        <p:txBody>
          <a:bodyPr lIns="0" tIns="0" rIns="0" bIns="0"/>
          <a:lstStyle>
            <a:lvl1pPr marL="0" indent="0" algn="l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82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423586"/>
            <a:ext cx="11987550" cy="5893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21" y="1111490"/>
            <a:ext cx="11987551" cy="3189299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3271500" cy="467995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82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63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63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63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1549813"/>
            <a:ext cx="6487138" cy="2658113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5" y="2758774"/>
            <a:ext cx="5424379" cy="61400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1781728"/>
            <a:ext cx="5384634" cy="757018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13271500" cy="4679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641112" y="418761"/>
            <a:ext cx="11987550" cy="600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sz="3200" baseline="0" dirty="0">
                <a:solidFill>
                  <a:schemeClr val="tx1"/>
                </a:solidFill>
              </a:rPr>
              <a:t> </a:t>
            </a:r>
            <a:r>
              <a:rPr lang="da-DK" sz="1801" baseline="0" dirty="0">
                <a:solidFill>
                  <a:schemeClr val="tx1"/>
                </a:solidFill>
              </a:rPr>
              <a:t>– </a:t>
            </a:r>
            <a:r>
              <a:rPr lang="da-DK" sz="1801" dirty="0">
                <a:solidFill>
                  <a:schemeClr val="tx1"/>
                </a:solidFill>
              </a:rPr>
              <a:t>Slet, før du færdiggør din</a:t>
            </a:r>
            <a:r>
              <a:rPr lang="da-DK" sz="1801" baseline="0" dirty="0">
                <a:solidFill>
                  <a:schemeClr val="tx1"/>
                </a:solidFill>
              </a:rPr>
              <a:t> </a:t>
            </a:r>
            <a:r>
              <a:rPr lang="da-DK" sz="1801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639383" y="1119487"/>
            <a:ext cx="1905264" cy="37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8" lvl="0" indent="-88908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8" lvl="0" indent="-88908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8" lvl="0" indent="-88908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8" lvl="0" indent="-88908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804798" y="2891741"/>
            <a:ext cx="1910987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639389" y="3875169"/>
            <a:ext cx="206778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525771" y="2006675"/>
            <a:ext cx="430427" cy="86410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816099" y="1762205"/>
            <a:ext cx="176805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804796" y="2437235"/>
            <a:ext cx="17793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5158723" y="1110363"/>
            <a:ext cx="1779356" cy="2151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5147520" y="2826134"/>
            <a:ext cx="1779356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7284043" y="1119486"/>
            <a:ext cx="17793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7284043" y="1856153"/>
            <a:ext cx="1779356" cy="1809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7284043" y="3251895"/>
            <a:ext cx="177935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7284043" y="3968294"/>
            <a:ext cx="1779356" cy="581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23029" y="2867075"/>
            <a:ext cx="280111" cy="187853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951674" y="1907586"/>
            <a:ext cx="314271" cy="187853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971571" y="2175376"/>
            <a:ext cx="242878" cy="156164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791094" y="1136982"/>
            <a:ext cx="19246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606304" y="1258393"/>
            <a:ext cx="256207" cy="285920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794035" y="1296711"/>
            <a:ext cx="75841" cy="84858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807461" y="1459092"/>
            <a:ext cx="75841" cy="84858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9584" y="1"/>
            <a:ext cx="13271500" cy="467995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796460" y="472104"/>
            <a:ext cx="6475040" cy="3735522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39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39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39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13" y="2766210"/>
            <a:ext cx="5420059" cy="61400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7208613" y="2052196"/>
            <a:ext cx="5420059" cy="49572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42" indent="0" algn="ctr">
              <a:buNone/>
              <a:defRPr sz="2000"/>
            </a:lvl2pPr>
            <a:lvl3pPr marL="914482" indent="0" algn="ctr">
              <a:buNone/>
              <a:defRPr sz="1801"/>
            </a:lvl3pPr>
            <a:lvl4pPr marL="1371722" indent="0" algn="ctr">
              <a:buNone/>
              <a:defRPr sz="1600"/>
            </a:lvl4pPr>
            <a:lvl5pPr marL="1828965" indent="0" algn="ctr">
              <a:buNone/>
              <a:defRPr sz="1600"/>
            </a:lvl5pPr>
            <a:lvl6pPr marL="2286206" indent="0" algn="ctr">
              <a:buNone/>
              <a:defRPr sz="1600"/>
            </a:lvl6pPr>
            <a:lvl7pPr marL="2743446" indent="0" algn="ctr">
              <a:buNone/>
              <a:defRPr sz="1600"/>
            </a:lvl7pPr>
            <a:lvl8pPr marL="3200688" indent="0" algn="ctr">
              <a:buNone/>
              <a:defRPr sz="1600"/>
            </a:lvl8pPr>
            <a:lvl9pPr marL="3657929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2" y="696195"/>
            <a:ext cx="5418332" cy="918122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3271500" cy="467995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63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63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63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796460" y="1549813"/>
            <a:ext cx="6475040" cy="2658113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13" y="2766210"/>
            <a:ext cx="5420059" cy="614007"/>
          </a:xfrm>
        </p:spPr>
        <p:txBody>
          <a:bodyPr rIns="0">
            <a:noAutofit/>
          </a:bodyPr>
          <a:lstStyle>
            <a:lvl1pPr marL="0" marR="0" indent="0" algn="l" defTabSz="9144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14" y="1781728"/>
            <a:ext cx="5402345" cy="757018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3278412" cy="467995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4104"/>
            <a:ext cx="11392524" cy="467995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63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63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63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472104"/>
            <a:ext cx="6487138" cy="3735522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2" y="2052196"/>
            <a:ext cx="5384632" cy="495724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42" indent="0" algn="ctr">
              <a:buNone/>
              <a:defRPr sz="2000"/>
            </a:lvl2pPr>
            <a:lvl3pPr marL="914482" indent="0" algn="ctr">
              <a:buNone/>
              <a:defRPr sz="1801"/>
            </a:lvl3pPr>
            <a:lvl4pPr marL="1371722" indent="0" algn="ctr">
              <a:buNone/>
              <a:defRPr sz="1600"/>
            </a:lvl4pPr>
            <a:lvl5pPr marL="1828965" indent="0" algn="ctr">
              <a:buNone/>
              <a:defRPr sz="1600"/>
            </a:lvl5pPr>
            <a:lvl6pPr marL="2286206" indent="0" algn="ctr">
              <a:buNone/>
              <a:defRPr sz="1600"/>
            </a:lvl6pPr>
            <a:lvl7pPr marL="2743446" indent="0" algn="ctr">
              <a:buNone/>
              <a:defRPr sz="1600"/>
            </a:lvl7pPr>
            <a:lvl8pPr marL="3200688" indent="0" algn="ctr">
              <a:buNone/>
              <a:defRPr sz="1600"/>
            </a:lvl8pPr>
            <a:lvl9pPr marL="3657929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2766210"/>
            <a:ext cx="5384634" cy="61400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696195"/>
            <a:ext cx="5384634" cy="918122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1"/>
            <a:ext cx="13278412" cy="467995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4104"/>
            <a:ext cx="11392524" cy="467995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78" y="-262863"/>
            <a:ext cx="887135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262863"/>
            <a:ext cx="7599286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37" y="-262863"/>
            <a:ext cx="415561" cy="120648"/>
          </a:xfrm>
        </p:spPr>
        <p:txBody>
          <a:bodyPr/>
          <a:lstStyle>
            <a:lvl1pPr>
              <a:defRPr sz="137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1549813"/>
            <a:ext cx="6487138" cy="2658113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2766210"/>
            <a:ext cx="5384634" cy="61400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1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1781728"/>
            <a:ext cx="5384634" cy="757018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423581"/>
            <a:ext cx="11987552" cy="59041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641111" y="1115824"/>
            <a:ext cx="11987552" cy="3190383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202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423581"/>
            <a:ext cx="11987550" cy="59041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4" y="1115825"/>
            <a:ext cx="5832989" cy="3190383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797411" y="1115825"/>
            <a:ext cx="5831261" cy="3190383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202" indent="0">
              <a:buNone/>
              <a:defRPr lang="da-DK" dirty="0" smtClean="0"/>
            </a:lvl4pPr>
            <a:lvl5pPr>
              <a:defRPr lang="da-DK" dirty="0"/>
            </a:lvl5pPr>
            <a:lvl8pPr marL="719202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796461" y="1115825"/>
            <a:ext cx="5832202" cy="3190383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3" y="423581"/>
            <a:ext cx="11987550" cy="59041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115824"/>
            <a:ext cx="5833928" cy="3190383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641113" y="423581"/>
            <a:ext cx="11987550" cy="59041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641122" y="1115824"/>
            <a:ext cx="11987551" cy="3190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5"/>
            <a:ext cx="13271500" cy="2270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1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65243" y="43391"/>
            <a:ext cx="181260" cy="144190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5" y="65833"/>
            <a:ext cx="2554417" cy="108858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523060" y="58514"/>
            <a:ext cx="7599286" cy="12064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2213111" y="58514"/>
            <a:ext cx="415561" cy="12064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1243678" y="58514"/>
            <a:ext cx="887135" cy="12064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31-01-2022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82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81" indent="-361981" algn="l" defTabSz="914482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202" marR="0" indent="-358807" algn="l" defTabSz="914482" rtl="0" eaLnBrk="1" fontAlgn="auto" latinLnBrk="0" hangingPunct="1">
        <a:lnSpc>
          <a:spcPct val="100000"/>
        </a:lnSpc>
        <a:spcBef>
          <a:spcPts val="501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247" indent="-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202" indent="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202" indent="354046" algn="l" defTabSz="914482" rtl="0" eaLnBrk="1" latinLnBrk="0" hangingPunct="1">
        <a:lnSpc>
          <a:spcPct val="100000"/>
        </a:lnSpc>
        <a:spcBef>
          <a:spcPts val="501"/>
        </a:spcBef>
        <a:buFont typeface="Arial" panose="020B0604020202020204" pitchFamily="34" charset="0"/>
        <a:buChar char="•"/>
        <a:defRPr lang="da-DK" sz="1801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202" indent="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202" indent="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202" indent="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202" indent="354046" algn="l" defTabSz="914482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lang="da-DK" sz="1801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42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82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722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965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206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446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688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929" algn="l" defTabSz="91448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03" userDrawn="1">
          <p15:clr>
            <a:srgbClr val="F26B43"/>
          </p15:clr>
        </p15:guide>
        <p15:guide id="2" pos="7954" userDrawn="1">
          <p15:clr>
            <a:srgbClr val="F26B43"/>
          </p15:clr>
        </p15:guide>
        <p15:guide id="3" orient="horz" pos="266" userDrawn="1">
          <p15:clr>
            <a:srgbClr val="F26B43"/>
          </p15:clr>
        </p15:guide>
        <p15:guide id="4" orient="horz" pos="638" userDrawn="1">
          <p15:clr>
            <a:srgbClr val="F26B43"/>
          </p15:clr>
        </p15:guide>
        <p15:guide id="5" pos="404" userDrawn="1">
          <p15:clr>
            <a:srgbClr val="F26B43"/>
          </p15:clr>
        </p15:guide>
        <p15:guide id="6" pos="7955" userDrawn="1">
          <p15:clr>
            <a:srgbClr val="F26B43"/>
          </p15:clr>
        </p15:guide>
        <p15:guide id="7" orient="horz" pos="700" userDrawn="1">
          <p15:clr>
            <a:srgbClr val="F26B43"/>
          </p15:clr>
        </p15:guide>
        <p15:guide id="8" orient="horz" pos="270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39914" y="226957"/>
            <a:ext cx="2318434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NHANES 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1999-2018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N=62,160</a:t>
            </a:r>
          </a:p>
        </p:txBody>
      </p:sp>
      <p:sp>
        <p:nvSpPr>
          <p:cNvPr id="3" name="Down Arrow 2"/>
          <p:cNvSpPr/>
          <p:nvPr/>
        </p:nvSpPr>
        <p:spPr>
          <a:xfrm rot="16200000">
            <a:off x="2705677" y="492614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sp>
        <p:nvSpPr>
          <p:cNvPr id="4" name="Rounded Rectangle 3"/>
          <p:cNvSpPr/>
          <p:nvPr/>
        </p:nvSpPr>
        <p:spPr>
          <a:xfrm>
            <a:off x="3171051" y="218756"/>
            <a:ext cx="2208932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Data for multiple imputation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N=22,661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39914" y="1490239"/>
            <a:ext cx="2318434" cy="1887795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1" dirty="0">
                <a:solidFill>
                  <a:schemeClr val="tx1"/>
                </a:solidFill>
              </a:rPr>
              <a:t>1999-2000: 9,965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2001-2002: 11,039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2003-2004: 10,122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2005-2006: 10,348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2007-2008: 10,149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2009-2010: 10,537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171055" y="1490239"/>
            <a:ext cx="2208931" cy="1887795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1" dirty="0">
                <a:solidFill>
                  <a:schemeClr val="tx1"/>
                </a:solidFill>
              </a:rPr>
              <a:t>1999-2000: 3,915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2001-2002: 4,464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2003-2004: 4,034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2005-2006: 3,352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2007-2008: 3,315</a:t>
            </a:r>
          </a:p>
          <a:p>
            <a:r>
              <a:rPr lang="en-GB" sz="1801" dirty="0">
                <a:solidFill>
                  <a:schemeClr val="tx1"/>
                </a:solidFill>
              </a:rPr>
              <a:t>2009-2010: 3,581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995330" y="3300060"/>
            <a:ext cx="1756655" cy="1106179"/>
          </a:xfrm>
          <a:prstGeom prst="roundRect">
            <a:avLst/>
          </a:prstGeom>
          <a:solidFill>
            <a:srgbClr val="1B9E77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dirty="0">
                <a:solidFill>
                  <a:schemeClr val="tx1"/>
                </a:solidFill>
              </a:rPr>
              <a:t>Non-fasting:</a:t>
            </a:r>
          </a:p>
          <a:p>
            <a:pPr algn="ctr"/>
            <a:r>
              <a:rPr lang="en-GB" sz="1801" dirty="0">
                <a:solidFill>
                  <a:schemeClr val="tx1"/>
                </a:solidFill>
              </a:rPr>
              <a:t>n=39,499</a:t>
            </a:r>
          </a:p>
          <a:p>
            <a:pPr algn="ctr"/>
            <a:r>
              <a:rPr lang="en-GB" sz="1801" dirty="0">
                <a:solidFill>
                  <a:schemeClr val="tx1"/>
                </a:solidFill>
              </a:rPr>
              <a:t>excluded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983075" y="226955"/>
            <a:ext cx="2460945" cy="4179278"/>
          </a:xfrm>
          <a:prstGeom prst="roundRect">
            <a:avLst>
              <a:gd name="adj" fmla="val 8319"/>
            </a:avLst>
          </a:prstGeom>
          <a:solidFill>
            <a:srgbClr val="D95F02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Multiple imputation per survey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 k=15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161385" y="3870525"/>
            <a:ext cx="2109180" cy="420228"/>
          </a:xfrm>
          <a:prstGeom prst="roundRect">
            <a:avLst/>
          </a:prstGeom>
          <a:solidFill>
            <a:srgbClr val="BEBEBE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Imputed copy 15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61385" y="3300056"/>
            <a:ext cx="2109180" cy="420228"/>
          </a:xfrm>
          <a:prstGeom prst="roundRect">
            <a:avLst/>
          </a:prstGeom>
          <a:solidFill>
            <a:srgbClr val="BEBEBE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Imputed copy </a:t>
            </a:r>
            <a:r>
              <a:rPr lang="en-DK" sz="1801" b="1" dirty="0">
                <a:solidFill>
                  <a:schemeClr val="tx1"/>
                </a:solidFill>
              </a:rPr>
              <a:t>…</a:t>
            </a:r>
            <a:endParaRPr lang="en-GB" sz="1801" b="1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161385" y="2733126"/>
            <a:ext cx="2109180" cy="420228"/>
          </a:xfrm>
          <a:prstGeom prst="roundRect">
            <a:avLst/>
          </a:prstGeom>
          <a:solidFill>
            <a:srgbClr val="BEBEBE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Imputed copy </a:t>
            </a:r>
            <a:r>
              <a:rPr lang="en-DK" sz="1801" b="1" dirty="0">
                <a:solidFill>
                  <a:schemeClr val="tx1"/>
                </a:solidFill>
              </a:rPr>
              <a:t>…</a:t>
            </a:r>
            <a:endParaRPr lang="en-GB" sz="1801" b="1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161385" y="2166198"/>
            <a:ext cx="2109180" cy="420228"/>
          </a:xfrm>
          <a:prstGeom prst="roundRect">
            <a:avLst/>
          </a:prstGeom>
          <a:solidFill>
            <a:srgbClr val="BEBEBE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Imputed copy 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161385" y="1597499"/>
            <a:ext cx="2109180" cy="421998"/>
          </a:xfrm>
          <a:prstGeom prst="roundRect">
            <a:avLst/>
          </a:prstGeom>
          <a:solidFill>
            <a:srgbClr val="BEBEBE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Imputed copy 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9038820" y="226956"/>
            <a:ext cx="2356849" cy="2389693"/>
          </a:xfrm>
          <a:prstGeom prst="roundRect">
            <a:avLst>
              <a:gd name="adj" fmla="val 10419"/>
            </a:avLst>
          </a:prstGeom>
          <a:solidFill>
            <a:srgbClr val="D95F02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Calculating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NHANES average predicted </a:t>
            </a:r>
            <a:br>
              <a:rPr lang="en-GB" sz="1801" b="1" dirty="0">
                <a:solidFill>
                  <a:schemeClr val="tx1"/>
                </a:solidFill>
              </a:rPr>
            </a:br>
            <a:r>
              <a:rPr lang="en-GB" sz="1801" b="1" dirty="0">
                <a:solidFill>
                  <a:schemeClr val="tx1"/>
                </a:solidFill>
              </a:rPr>
              <a:t>probability estimates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N=22,661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9038815" y="3227761"/>
            <a:ext cx="2356848" cy="1178473"/>
          </a:xfrm>
          <a:prstGeom prst="roundRect">
            <a:avLst/>
          </a:prstGeom>
          <a:solidFill>
            <a:srgbClr val="D95F02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b="1" dirty="0">
                <a:solidFill>
                  <a:schemeClr val="tx1"/>
                </a:solidFill>
              </a:rPr>
              <a:t>Result pooling,</a:t>
            </a:r>
            <a:br>
              <a:rPr lang="en-GB" sz="1801" b="1" dirty="0">
                <a:solidFill>
                  <a:schemeClr val="tx1"/>
                </a:solidFill>
              </a:rPr>
            </a:br>
            <a:r>
              <a:rPr lang="en-GB" sz="1801" b="1" dirty="0">
                <a:solidFill>
                  <a:schemeClr val="tx1"/>
                </a:solidFill>
              </a:rPr>
              <a:t>Rubin’s Rules</a:t>
            </a:r>
          </a:p>
          <a:p>
            <a:pPr algn="ctr"/>
            <a:r>
              <a:rPr lang="en-GB" sz="1801" b="1" dirty="0">
                <a:solidFill>
                  <a:schemeClr val="tx1"/>
                </a:solidFill>
              </a:rPr>
              <a:t>N=14,638</a:t>
            </a:r>
          </a:p>
        </p:txBody>
      </p:sp>
      <p:sp>
        <p:nvSpPr>
          <p:cNvPr id="21" name="Down Arrow 20"/>
          <p:cNvSpPr/>
          <p:nvPr/>
        </p:nvSpPr>
        <p:spPr>
          <a:xfrm rot="16200000">
            <a:off x="5535602" y="489226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sp>
        <p:nvSpPr>
          <p:cNvPr id="27" name="Down Arrow 26"/>
          <p:cNvSpPr/>
          <p:nvPr/>
        </p:nvSpPr>
        <p:spPr>
          <a:xfrm rot="16200000">
            <a:off x="8596998" y="497428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sp>
        <p:nvSpPr>
          <p:cNvPr id="28" name="Down Arrow 27"/>
          <p:cNvSpPr/>
          <p:nvPr/>
        </p:nvSpPr>
        <p:spPr>
          <a:xfrm>
            <a:off x="10065849" y="2623488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sp>
        <p:nvSpPr>
          <p:cNvPr id="29" name="Rounded Rectangle 28"/>
          <p:cNvSpPr/>
          <p:nvPr/>
        </p:nvSpPr>
        <p:spPr>
          <a:xfrm>
            <a:off x="11133667" y="1934791"/>
            <a:ext cx="1955032" cy="1600521"/>
          </a:xfrm>
          <a:prstGeom prst="roundRect">
            <a:avLst/>
          </a:prstGeom>
          <a:solidFill>
            <a:srgbClr val="1B9E77"/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1" dirty="0">
                <a:solidFill>
                  <a:schemeClr val="tx1"/>
                </a:solidFill>
              </a:rPr>
              <a:t>&lt;18 years,</a:t>
            </a:r>
          </a:p>
          <a:p>
            <a:pPr algn="ctr"/>
            <a:r>
              <a:rPr lang="en-GB" sz="1801" dirty="0" smtClean="0">
                <a:solidFill>
                  <a:schemeClr val="tx1"/>
                </a:solidFill>
              </a:rPr>
              <a:t>previously</a:t>
            </a:r>
            <a:br>
              <a:rPr lang="en-GB" sz="1801" dirty="0" smtClean="0">
                <a:solidFill>
                  <a:schemeClr val="tx1"/>
                </a:solidFill>
              </a:rPr>
            </a:br>
            <a:r>
              <a:rPr lang="en-GB" sz="1801" dirty="0" smtClean="0">
                <a:solidFill>
                  <a:schemeClr val="tx1"/>
                </a:solidFill>
              </a:rPr>
              <a:t>diagnosed T2D</a:t>
            </a:r>
            <a:r>
              <a:rPr lang="en-GB" sz="1801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GB" sz="1801" dirty="0">
                <a:solidFill>
                  <a:schemeClr val="tx1"/>
                </a:solidFill>
              </a:rPr>
              <a:t>n=8,023</a:t>
            </a:r>
          </a:p>
          <a:p>
            <a:pPr algn="ctr"/>
            <a:r>
              <a:rPr lang="en-GB" sz="1801" dirty="0">
                <a:solidFill>
                  <a:schemeClr val="tx1"/>
                </a:solidFill>
              </a:rPr>
              <a:t>excluded</a:t>
            </a:r>
          </a:p>
        </p:txBody>
      </p:sp>
    </p:spTree>
    <p:extLst>
      <p:ext uri="{BB962C8B-B14F-4D97-AF65-F5344CB8AC3E}">
        <p14:creationId xmlns:p14="http://schemas.microsoft.com/office/powerpoint/2010/main" val="138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96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2021-05-19T07:51:05Z</dcterms:created>
  <dcterms:modified xsi:type="dcterms:W3CDTF">2022-01-31T09:50:55Z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